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3946" autoAdjust="0"/>
  </p:normalViewPr>
  <p:slideViewPr>
    <p:cSldViewPr snapToGrid="0">
      <p:cViewPr varScale="1">
        <p:scale>
          <a:sx n="79" d="100"/>
          <a:sy n="79" d="100"/>
        </p:scale>
        <p:origin x="2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87DFA-61DF-4A6B-8975-555BEF02934C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BC4DF-1351-4B79-8CBE-D4740E0BDA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00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&#1074;&#1076;&#1087;&#1086;.&#1088;&#1092;/enc/pozharnyy-karaul" TargetMode="External"/><Relationship Id="rId7" Type="http://schemas.openxmlformats.org/officeDocument/2006/relationships/hyperlink" Target="https://&#1074;&#1076;&#1087;&#1086;.&#1088;&#1092;/veteran/1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&#1074;&#1076;&#1087;&#1086;.&#1088;&#1092;/enc/nachalnik-pozharnoy-chasti" TargetMode="External"/><Relationship Id="rId5" Type="http://schemas.openxmlformats.org/officeDocument/2006/relationships/hyperlink" Target="https://&#1074;&#1076;&#1087;&#1086;.&#1088;&#1092;/veteran/118" TargetMode="External"/><Relationship Id="rId4" Type="http://schemas.openxmlformats.org/officeDocument/2006/relationships/hyperlink" Target="https://&#1074;&#1076;&#1087;&#1086;.&#1088;&#1092;/veteran/119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&#1074;&#1076;&#1087;&#1086;.&#1088;&#1092;/enc/pozharnaya-okhran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&#1074;&#1076;&#1087;&#1086;.&#1088;&#1092;/enc/protivogaz" TargetMode="External"/><Relationship Id="rId5" Type="http://schemas.openxmlformats.org/officeDocument/2006/relationships/hyperlink" Target="https://&#1074;&#1076;&#1087;&#1086;.&#1088;&#1092;/enc/zveno-gazodymozashchitnoy-sluzhby" TargetMode="External"/><Relationship Id="rId4" Type="http://schemas.openxmlformats.org/officeDocument/2006/relationships/hyperlink" Target="https://&#1074;&#1076;&#1087;&#1086;.&#1088;&#1092;/enc/pozharnaya-kaska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Чернобыльская катастрофа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 разрушение 26 апреля 1986 г. четвёртого энергоблока Чернобыльской АЭС, расположенной на территории Украинской ССР (Украина). Разрушение носило взрывной характер, реактор был полностью разрушен, и в окружающую среду было выброшено большое количество радиоактивных веществ. Авария расценивается как крупнейшая в своём роде за всю историю атомной энергетики, как по предполагаемому количеству погибших и пострадавших от её последствий людей, так и по экономическому ущербу. Для ликвидации последствий были мобилизованы значительные ресурсы, более 600 тысяч человек участвовали в ликвидации последствий аварии.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24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отличие от бомбардировок Хиросимы и Нагасаки, взрыв напоминал очень мощную «грязную бомбу» - основным поражающим фактором стало радиоактивное заражение.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Облако, образовавшееся от горящего реактора, разнесло различные радиоактивные материалы, и прежде всего радионуклиды йода и цезия, по большей части территории Европы. Наибольшие выпадения отмечались на значительных территориях в Советском Союзе, расположенных вблизи реактора и относящихся теперь к территориям Белоруссии, Российской Федерации и Украины. Чернобыльская авария стала событием большого общественно-политического значения для СССР. Всё это наложило определённый отпечаток на ход расследования её причин. Подход к интерпретации фактов и обстоятельств аварии менялся с течением времени, и полностью единого мнения нет до сих пор.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965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Непосредственно во время взрыва на четвёртом энергоблоке погиб только один человек. Впоследствии у 134 сотрудников ЧАЭС и членов спасательных команд, находившихся на станции во время взрыва, развилась лучевая болезнь, 28 из них умерли в течение следующих нескольких месяцев.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1 час 24 минуты ночи на пульт дежурного ВПЧ-2 по охране ЧАЭС поступил сигнал о возгорании. К станции выехал дежурный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караул пожарной части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(на ЗИЛ-131), который возглавлял лейтенант внутренней службы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Владимир Павлович </a:t>
            </a:r>
            <a:r>
              <a:rPr lang="ru-RU" sz="18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Правик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Из Припяти на помощь выехал караул 6-й городской пожарной части, который возглавлял лейтенант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Виктор Николаевич </a:t>
            </a:r>
            <a:r>
              <a:rPr lang="ru-RU" sz="18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Кибенок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Руководство тушением пожара принял на себя лейтенант В.П.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Правик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Чуть позже, к месту катастрофы прибыл, находящийся в отпуске,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начальник пожарной части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майор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Л.П. Телятников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56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Оперативные и самоотверженные действия 28 бойцов и командиров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пожарной охраны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первыми принявших огненно-радиационный удар, сумели предотвратить мировую экологическую катастрофу, не допустив перехода огня на смежные энергоблоки, на машинное отделение. Были вызваны дополнительные подкрепления из Киева и близлежащих областей (по пожару № 3). Из средств защиты у пожарных были только брезентовая роба (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боёвка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 рукавицы,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каска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Звенья ГДЗС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были в </a:t>
            </a:r>
            <a:r>
              <a:rPr lang="ru-RU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противогазах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КИП-5. Из-за высокой  температуры пожарные сняли их в первые минуты. К 4 часам утра пожар был локализован на крыше машинного зала, а к 6 часам утра был затушен. Всего принимало участие в тушении пожара 69 человек личного состава и 14 единиц техники.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Наличие высокого уровня радиации было достоверно установлено только к 3:30, так как из двух имевшихся приборов на 1000 Р/ч один вышел из строя, а другой оказался недоступен из-за возникших завалов. Поэтому в первые часы аварии были неизвестны реальные уровни радиации в помещениях блока и вокруг него. Неясным было и состояние реактора. Была версия, что реактор цел и нужно его охлаждать.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73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Пожарные не дали огню перекинуться на третий блок (у 3-го и 4-го энергоблоков единые переходы). Вместо огнестойкого покрытия, как было положено по инструкции, крыша машинного зала была залита обычным горючим битумом. Примерно к 2 ч. ночи появились первые поражённые из числа пожарных. У них стала проявляться слабость, рвота, «ядерный загар». Помощь им оказывали на месте, в медпункте станции, после чего переправляли в городскую больницу Припяти. 27 апреля первую группу пострадавших из 28 человек отправили самолётом в Москву, в 6-ю радиологическую больницу. В первые часы после аварии, многие, по-видимому, не осознавали, насколько сильно повреждён реактор, поэтому было принято ошибочное решение обеспечить подачу воды в активную зону реактора для её охлаждения. Для этого требовалось вести работы в зонах с высокой радиацией. Эти усилия оказались бесполезны, так как и трубопроводы, и сама активная зона были разрушены. Другие действия персонала станции, такие как тушение очагов пожаров в помещениях станции, меры, направленные на предотвращение возможного взрыва, напротив, были необходимыми. Возможно, они предотвратили ещё более серьёзные последствия. При выполнении этих работ многие сотрудники станции получили большие дозы радиации, а некоторые даже смертельные.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19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аварии из сельскохозяйственного оборота было выведено около 5 млн га земель, вокруг АЭС создана 30-километровая зона отчуждения, уничтожены и захоронены (закопаны тяжёлой техникой) сотни мелких населённых пунктов.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Загрязнению подверглось более 200 тыс. км², примерно 70% - на территории Белоруссии, России и Украины. Радиоактивные вещества распространялись в виде аэрозолей, которые постепенно осаждались на поверхность земли.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26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Благородные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газы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рассеялись в атмосфере и не вносили вклада в загрязнение прилегающих к станции регионов. Загрязнение было очень неравномерным, оно зависело от направления ветра в первые дни после аварии. Наиболее сильно пострадали области, находящиеся в непосредственной близости от ЧАЭС: северные районы Киевской и Житомирской областей Украины, Гомельская область Белоруссии и Брянская область России. Радиация задела даже некоторые значительно удалённые от места аварии регионы, например Ленинградскую область, Мордовию и Чувашию - там выпали радиоактивные осадки. Большая часть стронция и плутония выпала в пределах 100 км от станции, так как они содержались в основном в более крупных частицах. Иод и цезий распространились на более широкую территорию.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77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Радиоактивный иод и теллур были опасны в первые недели после аварии, но сейчас наибольшую угрозу представляют изотопы стронция и цезия. Цезий-137 находится в поверхностном слое почвы и загрязняет растения, грибы, насекомых и животных. Плутоний и америций будут сохраняться в почве в течение сотен лет.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городах опасные вещества накапливались на ровных поверхностях, но сейчас уровни радиации вернулись к фоновым значениям. В сельскохозяйственных областях радиоактивные вещества осаждались на листьях растений и траве, заражая травоядных животных. Сейчас радионуклиды поступают в сельскохозяйственные растения через корни, но уровни загрязнения значительно снизились. Однако в некоторых регионах (Гомельской и Могилёвской областям. в Белоруссии, Брянской области в России, Житомирской и Ровненской области на Украине) количество цезия в молоке может превышать допустимые значения.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Значительному загрязнению подверглись леса. Из-за того, что в лесной экосистеме цезий постоянно «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рециркулирует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а не выводится из неё, уровни загрязнения лесных продуктов, таких как грибы, ягоды и дичь, остаются опасными. Уровень загрязнения рек и большинства озёр в настоящее время низкий. Однако в некоторых «замкнутых» озёрах, из которых нет стока, концентрация цезия в воде и рыбе ещё в течение десятилетий может представлять опасность.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Загрязнение не ограничилось 30-километровой зоной. Было отмечено повышенное содержание цезия-137 в лишайнике и мясе оленей в арктических областях России, Норвегии, Финляндии и Швеции.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75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Несвоевременность, неполнота и противоречивость официальной информации о катастрофе породили множество независимых интерпретаций. Иногда жертвами трагедии считают не только граждан, умерших сразу после аварии, но и жителей прилегающих областей, которые вышли на первомайскую демонстрацию, не зная об аварии. При таком подсчёте, чернобыльская катастрофа значительно превосходит атомную бомбардировку Хиросимы по числу пострадавших.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мужество, героизм и самоотверженные действия, проявленные при ликвидации аварии, троим пожарным, присвоено высокое звание Героя Советского Союза - майору Л.П.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Телятникову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лейтенантам В.С. Кибенку (посмертно) и В.П. 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Правику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(посмертно).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BC4DF-1351-4B79-8CBE-D4740E0BDAA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74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52F6E-7153-4488-9979-268029BD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0D8C72-4EF3-4CCD-860E-7C1A7110C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F59A0F-A59D-4E9F-85FF-A63FB860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8E8A39-DEF9-40D7-95C9-62DB357E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BBE37-6CFC-4852-8F56-E22F6405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790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11574-A2F0-4E3D-A974-630AC1B4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1DFEB9-D397-4BAE-99B3-6A3A54B17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8D205A-D283-4829-927A-EBCB593A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19B7FF-0427-4B4F-AA1D-7D9EA069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4CFC4-51EB-4751-814A-4D6C8DC0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6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070795-18E3-44CC-B892-8568E82C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A19506-5081-4B77-8546-0485FFF9A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959B03-3959-44B8-A47F-9B2382B6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3477F0-1E03-4E7B-8A41-450E06C5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0D7EC2-2DBA-4ACF-807D-BAE469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75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088C4-9DEB-4999-80D9-E976A99A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F8DBB-6F43-42D2-82FD-0AFE2C85C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E8F2F-33C3-40EB-BC9B-4CA20A93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250B7-1D72-4CE9-B4F0-1FB5256E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4609FE-E80A-4B4A-9762-15C47550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1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DDD1A-5B2D-47F5-AD51-7073A2E5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78F1A8-AE71-4FFD-8B8E-6DA97DD5C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4BB62-CEE0-447B-9481-9A1CD9BD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F9CC9B-11FC-43AB-98BB-7DDE89A6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C17962-1A43-40FE-BFFF-42887556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71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8FBF7-4747-4813-924D-9F1E898E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21A1D-506C-4739-B49B-FD1FCCCBC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8ABBD4-74AC-46BD-8C8E-3EBA5FA3E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D04077-2A59-47A2-821B-DBECCB9A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567BD8-0124-46D9-8DBE-3E3414C1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6086DF-190A-4E24-845D-B92639EC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92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DE1C7-E7D8-4E31-8BDD-A7664C5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D5B7EF-9B0F-451D-ADDF-A65872E4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6BF6A0-61D3-4807-A4B9-9F0BBEF39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1753E5-F97D-4CA5-9497-966975630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BAB8044-CBF5-4D02-A446-3F8AA47A0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379492-42F0-48B7-8986-162FE7ED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749970-4223-4365-A3D6-0A2D56B7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D6E62F-AD43-4900-8C1C-E843615F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49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4CFC6-7EC3-402E-8285-8AC1D1A7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6EC63D-54C9-442B-8C9D-EA4380DA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2B1F56-9242-4842-8196-BFFC317D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540313-BBA0-40C0-A3A9-09EE36AB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7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2C27DA0-12F2-420B-8C5C-86F31601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E61C85-091E-47E2-8046-9B7743AA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7E6EC-4CED-45AB-91E5-E341E47C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74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ABCD8-4149-4E6D-80DC-16421B46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22467-96E5-4DFF-91C4-3C3FC22E0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4BCE25-8541-41DC-8F00-FE5DDE99A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843322-D832-4D1F-BB73-EB03715F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CB8855-4092-4F39-AB2F-0E15C33F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60F1BB-5E52-456B-A603-AAD378DF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31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12703-FE9C-4B41-A044-85EDACF7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412F331-7886-435A-BC90-F9327E380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94EA7-1E00-4BFA-A609-45E3E9933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448172-ECB1-44BE-BA6C-F52153FB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F4152A-12C5-428F-9D6E-6D4B4482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5520F5-80A2-4E32-A488-5713EC0B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26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17A11-2B46-497D-BDC9-C280A630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E293C-8906-4B6E-9694-B7F1D8EFF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2746C9-1A58-4AEF-B84F-16A2607A7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88E1-A4D9-4625-BD24-240DEE39676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3B8BC-9D4A-46B7-BA4F-4B55F5825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ABD04A-3145-4851-A12E-11A8F169D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AA9D7-C52C-4F35-A2B2-EB43172EA5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85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A243B-CB5D-49C3-8C47-945DB853E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ru-RU" sz="7200" b="1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Чернобыльская катастрофа</a:t>
            </a:r>
            <a:r>
              <a:rPr lang="ru-RU" sz="7200" dirty="0">
                <a:solidFill>
                  <a:schemeClr val="bg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7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A11B778-3FCB-4F95-A5FF-861D8B532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75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EC8742B-0D1E-453A-8CDC-BDF9E1946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05" y="554062"/>
            <a:ext cx="7957989" cy="57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6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Герой Советского Союза Правик Владимир Павлович :: Герои страны">
            <a:extLst>
              <a:ext uri="{FF2B5EF4-FFF2-40B4-BE49-F238E27FC236}">
                <a16:creationId xmlns:a16="http://schemas.microsoft.com/office/drawing/2014/main" id="{8DCE7C8F-3F7B-4950-8B1E-E383C10889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0" y="1314348"/>
            <a:ext cx="2603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ибенок, Виктор Николаевич — Википедия">
            <a:extLst>
              <a:ext uri="{FF2B5EF4-FFF2-40B4-BE49-F238E27FC236}">
                <a16:creationId xmlns:a16="http://schemas.microsoft.com/office/drawing/2014/main" id="{E60CC82D-C205-43CA-BCDD-94982864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55" y="1314348"/>
            <a:ext cx="2865574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Герой Советского Союза Телятников Леонид Петрович :: Герои страны">
            <a:extLst>
              <a:ext uri="{FF2B5EF4-FFF2-40B4-BE49-F238E27FC236}">
                <a16:creationId xmlns:a16="http://schemas.microsoft.com/office/drawing/2014/main" id="{DBB38319-6486-4777-9703-D0E718B6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755" y="1314348"/>
            <a:ext cx="25970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DDA486A-7FD5-4C51-9595-4206E6CE0A2F}"/>
              </a:ext>
            </a:extLst>
          </p:cNvPr>
          <p:cNvSpPr txBox="1">
            <a:spLocks/>
          </p:cNvSpPr>
          <p:nvPr/>
        </p:nvSpPr>
        <p:spPr>
          <a:xfrm>
            <a:off x="6594438" y="4604272"/>
            <a:ext cx="5046960" cy="1355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C61C-748E-4BA6-8E79-E287FA13771F}"/>
              </a:ext>
            </a:extLst>
          </p:cNvPr>
          <p:cNvSpPr txBox="1"/>
          <p:nvPr/>
        </p:nvSpPr>
        <p:spPr>
          <a:xfrm>
            <a:off x="881230" y="5010048"/>
            <a:ext cx="26035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Владимир Павлович </a:t>
            </a:r>
            <a:r>
              <a:rPr lang="ru-RU" sz="2400" dirty="0" err="1">
                <a:latin typeface="Corbel" panose="020B0503020204020204" pitchFamily="34" charset="0"/>
              </a:rPr>
              <a:t>Правик</a:t>
            </a:r>
            <a:endParaRPr lang="ru-RU" sz="2400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3B518-A544-49C1-B54A-FDFE32FBA147}"/>
              </a:ext>
            </a:extLst>
          </p:cNvPr>
          <p:cNvSpPr txBox="1"/>
          <p:nvPr/>
        </p:nvSpPr>
        <p:spPr>
          <a:xfrm>
            <a:off x="4712293" y="5010048"/>
            <a:ext cx="28627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Виктор Николаевич </a:t>
            </a:r>
            <a:r>
              <a:rPr lang="ru-RU" sz="2400" dirty="0" err="1">
                <a:latin typeface="Corbel" panose="020B0503020204020204" pitchFamily="34" charset="0"/>
              </a:rPr>
              <a:t>Кибенок</a:t>
            </a:r>
            <a:endParaRPr lang="ru-RU" sz="2400" dirty="0"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F148C-3207-4433-881C-891AC66986A0}"/>
              </a:ext>
            </a:extLst>
          </p:cNvPr>
          <p:cNvSpPr txBox="1"/>
          <p:nvPr/>
        </p:nvSpPr>
        <p:spPr>
          <a:xfrm>
            <a:off x="8799754" y="5010048"/>
            <a:ext cx="25970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Леонид Петрович Телятников</a:t>
            </a:r>
          </a:p>
        </p:txBody>
      </p:sp>
    </p:spTree>
    <p:extLst>
      <p:ext uri="{BB962C8B-B14F-4D97-AF65-F5344CB8AC3E}">
        <p14:creationId xmlns:p14="http://schemas.microsoft.com/office/powerpoint/2010/main" val="76883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5BDCC6C-A360-4ED5-A8B0-67CC74A3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230" y="840653"/>
            <a:ext cx="7749540" cy="51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646A7-9D2F-4AB5-8127-A1C4A4987C86}"/>
              </a:ext>
            </a:extLst>
          </p:cNvPr>
          <p:cNvSpPr txBox="1"/>
          <p:nvPr/>
        </p:nvSpPr>
        <p:spPr>
          <a:xfrm>
            <a:off x="2221230" y="6017346"/>
            <a:ext cx="77495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Пожарники ЧАЭС</a:t>
            </a:r>
          </a:p>
        </p:txBody>
      </p:sp>
    </p:spTree>
    <p:extLst>
      <p:ext uri="{BB962C8B-B14F-4D97-AF65-F5344CB8AC3E}">
        <p14:creationId xmlns:p14="http://schemas.microsoft.com/office/powerpoint/2010/main" val="134771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D8AED-E328-4F76-9F2C-3D57BC68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1230" y="546640"/>
            <a:ext cx="7749540" cy="50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DEBC1-0D6E-4D36-94E2-DC62AD1D9627}"/>
              </a:ext>
            </a:extLst>
          </p:cNvPr>
          <p:cNvSpPr txBox="1"/>
          <p:nvPr/>
        </p:nvSpPr>
        <p:spPr>
          <a:xfrm>
            <a:off x="2221230" y="5644384"/>
            <a:ext cx="774954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Ликвидаторы расчищают крышу энергоблока Чернобыльской АЭС</a:t>
            </a:r>
          </a:p>
        </p:txBody>
      </p:sp>
    </p:spTree>
    <p:extLst>
      <p:ext uri="{BB962C8B-B14F-4D97-AF65-F5344CB8AC3E}">
        <p14:creationId xmlns:p14="http://schemas.microsoft.com/office/powerpoint/2010/main" val="75694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280C4243-B423-40FA-BA00-A49720FC8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8278" r="1058" b="644"/>
          <a:stretch/>
        </p:blipFill>
        <p:spPr bwMode="auto">
          <a:xfrm>
            <a:off x="1552687" y="570157"/>
            <a:ext cx="9086625" cy="53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392912-B386-44C9-9D24-7AAED007675C}"/>
              </a:ext>
            </a:extLst>
          </p:cNvPr>
          <p:cNvSpPr txBox="1"/>
          <p:nvPr/>
        </p:nvSpPr>
        <p:spPr>
          <a:xfrm>
            <a:off x="1552687" y="5895191"/>
            <a:ext cx="90866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Карты зоны аварии Чернобыльской АЭС</a:t>
            </a:r>
          </a:p>
        </p:txBody>
      </p:sp>
    </p:spTree>
    <p:extLst>
      <p:ext uri="{BB962C8B-B14F-4D97-AF65-F5344CB8AC3E}">
        <p14:creationId xmlns:p14="http://schemas.microsoft.com/office/powerpoint/2010/main" val="274497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BEBAE3D-E141-4983-9917-9A6CF459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1"/>
          <a:stretch/>
        </p:blipFill>
        <p:spPr bwMode="auto">
          <a:xfrm>
            <a:off x="2428875" y="537882"/>
            <a:ext cx="7334250" cy="547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56068-822B-4820-8142-401B9979D568}"/>
              </a:ext>
            </a:extLst>
          </p:cNvPr>
          <p:cNvSpPr txBox="1"/>
          <p:nvPr/>
        </p:nvSpPr>
        <p:spPr>
          <a:xfrm>
            <a:off x="2428875" y="6016550"/>
            <a:ext cx="73342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Corbel" panose="020B0503020204020204" pitchFamily="34" charset="0"/>
              </a:rPr>
              <a:t>Карта радиоактивного загрязнения</a:t>
            </a:r>
          </a:p>
        </p:txBody>
      </p:sp>
    </p:spTree>
    <p:extLst>
      <p:ext uri="{BB962C8B-B14F-4D97-AF65-F5344CB8AC3E}">
        <p14:creationId xmlns:p14="http://schemas.microsoft.com/office/powerpoint/2010/main" val="301472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66D420A-BEEF-406A-A05F-1AFB28BC9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11" y="813855"/>
            <a:ext cx="7894777" cy="52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1AD61-FF0F-0437-264D-C5773CF9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17386"/>
            <a:ext cx="7772400" cy="58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86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1306</Words>
  <Application>Microsoft Macintosh PowerPoint</Application>
  <PresentationFormat>Широкоэкранный</PresentationFormat>
  <Paragraphs>33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Corbel</vt:lpstr>
      <vt:lpstr>Times New Roman</vt:lpstr>
      <vt:lpstr>Тема Office</vt:lpstr>
      <vt:lpstr>Чернобыльская катастрофа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 Пахомов</dc:creator>
  <cp:lastModifiedBy>Владислав</cp:lastModifiedBy>
  <cp:revision>8</cp:revision>
  <dcterms:created xsi:type="dcterms:W3CDTF">2023-05-18T20:54:12Z</dcterms:created>
  <dcterms:modified xsi:type="dcterms:W3CDTF">2023-05-19T12:46:36Z</dcterms:modified>
</cp:coreProperties>
</file>